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336" r:id="rId3"/>
    <p:sldId id="343" r:id="rId4"/>
    <p:sldId id="319" r:id="rId5"/>
    <p:sldId id="346" r:id="rId6"/>
    <p:sldId id="359" r:id="rId7"/>
    <p:sldId id="370" r:id="rId8"/>
    <p:sldId id="371" r:id="rId9"/>
    <p:sldId id="344" r:id="rId10"/>
    <p:sldId id="372" r:id="rId11"/>
    <p:sldId id="345" r:id="rId12"/>
    <p:sldId id="367" r:id="rId13"/>
    <p:sldId id="368" r:id="rId14"/>
    <p:sldId id="369" r:id="rId15"/>
    <p:sldId id="361" r:id="rId16"/>
    <p:sldId id="333" r:id="rId17"/>
    <p:sldId id="373" r:id="rId18"/>
    <p:sldId id="364" r:id="rId19"/>
    <p:sldId id="374" r:id="rId20"/>
    <p:sldId id="375" r:id="rId21"/>
    <p:sldId id="325" r:id="rId22"/>
    <p:sldId id="321" r:id="rId23"/>
    <p:sldId id="363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66"/>
    <a:srgbClr val="0066FF"/>
    <a:srgbClr val="080808"/>
    <a:srgbClr val="FFFF66"/>
    <a:srgbClr val="0033CC"/>
    <a:srgbClr val="3366FF"/>
    <a:srgbClr val="0000FF"/>
    <a:srgbClr val="3333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4576" autoAdjust="0"/>
  </p:normalViewPr>
  <p:slideViewPr>
    <p:cSldViewPr>
      <p:cViewPr>
        <p:scale>
          <a:sx n="70" d="100"/>
          <a:sy n="70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0.2128378378378383"/>
          <c:y val="2.8571428571428612E-2"/>
          <c:w val="0.61824324324324365"/>
          <c:h val="0.68051948051948208"/>
        </c:manualLayout>
      </c:layout>
      <c:barChart>
        <c:barDir val="bar"/>
        <c:grouping val="clustered"/>
        <c:ser>
          <c:idx val="0"/>
          <c:order val="0"/>
          <c:tx>
            <c:strRef>
              <c:f>Daten!$B$23</c:f>
              <c:strCache>
                <c:ptCount val="1"/>
                <c:pt idx="0">
                  <c:v>ohne Hilfen</c:v>
                </c:pt>
              </c:strCache>
            </c:strRef>
          </c:tx>
          <c:spPr>
            <a:solidFill>
              <a:srgbClr val="CCCCFF"/>
            </a:solidFill>
            <a:ln w="18327">
              <a:solidFill>
                <a:srgbClr val="000000"/>
              </a:solidFill>
              <a:prstDash val="solid"/>
            </a:ln>
          </c:spPr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Daten!$B$24:$B$28</c:f>
              <c:numCache>
                <c:formatCode>General</c:formatCode>
                <c:ptCount val="5"/>
                <c:pt idx="0">
                  <c:v>1.966666666666667</c:v>
                </c:pt>
                <c:pt idx="1">
                  <c:v>1.7333333333333341</c:v>
                </c:pt>
                <c:pt idx="2">
                  <c:v>2.9666666666666668</c:v>
                </c:pt>
                <c:pt idx="3">
                  <c:v>0.9</c:v>
                </c:pt>
                <c:pt idx="4">
                  <c:v>2.0666666666666669</c:v>
                </c:pt>
              </c:numCache>
            </c:numRef>
          </c:val>
        </c:ser>
        <c:ser>
          <c:idx val="1"/>
          <c:order val="1"/>
          <c:tx>
            <c:strRef>
              <c:f>Daten!$C$23</c:f>
              <c:strCache>
                <c:ptCount val="1"/>
                <c:pt idx="0">
                  <c:v>mit Hilfen</c:v>
                </c:pt>
              </c:strCache>
            </c:strRef>
          </c:tx>
          <c:spPr>
            <a:solidFill>
              <a:srgbClr val="333399"/>
            </a:solidFill>
            <a:ln w="18327">
              <a:solidFill>
                <a:srgbClr val="000000"/>
              </a:solidFill>
              <a:prstDash val="solid"/>
            </a:ln>
          </c:spPr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Daten!$C$24:$C$28</c:f>
              <c:numCache>
                <c:formatCode>General</c:formatCode>
                <c:ptCount val="5"/>
                <c:pt idx="0">
                  <c:v>3.0714285714285707</c:v>
                </c:pt>
                <c:pt idx="1">
                  <c:v>2.6071428571428612</c:v>
                </c:pt>
                <c:pt idx="2">
                  <c:v>2.7857142857142856</c:v>
                </c:pt>
                <c:pt idx="3">
                  <c:v>1.5</c:v>
                </c:pt>
                <c:pt idx="4">
                  <c:v>2.7142857142857144</c:v>
                </c:pt>
              </c:numCache>
            </c:numRef>
          </c:val>
        </c:ser>
        <c:axId val="80266368"/>
        <c:axId val="80267904"/>
      </c:barChart>
      <c:catAx>
        <c:axId val="80266368"/>
        <c:scaling>
          <c:orientation val="minMax"/>
        </c:scaling>
        <c:delete val="1"/>
        <c:axPos val="l"/>
        <c:numFmt formatCode="General" sourceLinked="1"/>
        <c:tickLblPos val="none"/>
        <c:crossAx val="80267904"/>
        <c:crosses val="autoZero"/>
        <c:auto val="1"/>
        <c:lblAlgn val="ctr"/>
        <c:lblOffset val="100"/>
        <c:tickLblSkip val="1"/>
        <c:tickMarkSkip val="1"/>
      </c:catAx>
      <c:valAx>
        <c:axId val="80267904"/>
        <c:scaling>
          <c:orientation val="minMax"/>
          <c:max val="4"/>
          <c:min val="0"/>
        </c:scaling>
        <c:axPos val="b"/>
        <c:majorGridlines>
          <c:spPr>
            <a:ln w="458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5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266368"/>
        <c:crosses val="autoZero"/>
        <c:crossBetween val="between"/>
        <c:majorUnit val="1"/>
      </c:valAx>
      <c:spPr>
        <a:solidFill>
          <a:srgbClr val="C0C0C0"/>
        </a:solidFill>
        <a:ln w="1832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93243243243254"/>
          <c:y val="0.77402597402597473"/>
          <c:w val="0.14189189189189236"/>
          <c:h val="0.11168831168831167"/>
        </c:manualLayout>
      </c:layout>
      <c:spPr>
        <a:solidFill>
          <a:srgbClr val="FFFFFF"/>
        </a:solidFill>
        <a:ln w="4582">
          <a:solidFill>
            <a:srgbClr val="000000"/>
          </a:solidFill>
          <a:prstDash val="solid"/>
        </a:ln>
      </c:spPr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7F28-8EE0-446C-85CE-04235A5F5EF0}" type="slidenum">
              <a:rPr lang="de-DE"/>
              <a:pPr/>
              <a:t>23</a:t>
            </a:fld>
            <a:endParaRPr lang="de-DE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Aufgabenlösung: „Wir haben die Aufgabe vollständig/gar nicht gelöst“</a:t>
            </a:r>
          </a:p>
          <a:p>
            <a:r>
              <a:rPr lang="de-DE"/>
              <a:t>Schwierigkeit: „Ich fand, die Aufgabe war leicht zu bearbeiten“</a:t>
            </a:r>
          </a:p>
          <a:p>
            <a:r>
              <a:rPr lang="de-DE"/>
              <a:t>Hilfen: „Das Lernmaterial war für mich sehr hilfreich/gar nicht hilfreich“</a:t>
            </a:r>
          </a:p>
          <a:p>
            <a:r>
              <a:rPr lang="de-DE"/>
              <a:t>Vorwissen: „Für das Lösen der Aufgabe hat mir mein Vorwissen sehr/gar nicht geholfen“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7./8.11.2012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l-NL" smtClean="0"/>
              <a:t>Dr. L. Stäudel, Leipzig, GDCh, 11.09.2014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422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via</a:t>
            </a:r>
            <a:b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Tablet</a:t>
            </a: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oder Smartphone</a:t>
            </a:r>
            <a:endParaRPr lang="de-D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5780856"/>
            <a:ext cx="6400800" cy="960512"/>
          </a:xfrm>
        </p:spPr>
        <p:txBody>
          <a:bodyPr/>
          <a:lstStyle/>
          <a:p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Lutz Stäudel, Leipzig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1043608" y="4221088"/>
            <a:ext cx="6912768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Diese Präsentation sowie weitere Materialien zum Vortrag finden Sie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ab Montag (20.11.) zum Download unter: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www.stäudel.de/2014_Kiel_GDCH.html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www.guteunterrichtspraxis-nw.org/2014_Kiel_GDCH.html  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de-DE" sz="2400" dirty="0" smtClean="0">
                <a:latin typeface="Calibri" pitchFamily="34" charset="0"/>
              </a:rPr>
              <a:t>Systematik inhaltlicher </a:t>
            </a:r>
            <a:r>
              <a:rPr lang="de-DE" sz="2400" dirty="0">
                <a:latin typeface="Calibri" pitchFamily="34" charset="0"/>
              </a:rPr>
              <a:t>und lernstrategischer </a:t>
            </a:r>
            <a:r>
              <a:rPr lang="de-DE" sz="2400" dirty="0" smtClean="0">
                <a:latin typeface="Calibri" pitchFamily="34" charset="0"/>
              </a:rPr>
              <a:t>Lernhilfen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4293096"/>
            <a:ext cx="7056438" cy="701675"/>
            <a:chOff x="249" y="3067"/>
            <a:chExt cx="4445" cy="442"/>
          </a:xfrm>
        </p:grpSpPr>
        <p:sp>
          <p:nvSpPr>
            <p:cNvPr id="256005" name="Text Box 5"/>
            <p:cNvSpPr txBox="1">
              <a:spLocks noChangeArrowheads="1"/>
            </p:cNvSpPr>
            <p:nvPr/>
          </p:nvSpPr>
          <p:spPr bwMode="auto">
            <a:xfrm>
              <a:off x="249" y="3067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Informationsinput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968" y="3113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2564904"/>
            <a:ext cx="8353425" cy="576262"/>
            <a:chOff x="249" y="1570"/>
            <a:chExt cx="5262" cy="363"/>
          </a:xfrm>
        </p:grpSpPr>
        <p:sp>
          <p:nvSpPr>
            <p:cNvPr id="256008" name="Text Box 8"/>
            <p:cNvSpPr txBox="1">
              <a:spLocks noChangeArrowheads="1"/>
            </p:cNvSpPr>
            <p:nvPr/>
          </p:nvSpPr>
          <p:spPr bwMode="auto">
            <a:xfrm>
              <a:off x="249" y="1570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Fokussierung</a:t>
              </a:r>
              <a:r>
                <a:rPr lang="de-DE" sz="2000" dirty="0">
                  <a:latin typeface="Calibri" pitchFamily="34" charset="0"/>
                </a:rPr>
                <a:t> auf den Ausgangszustand</a:t>
              </a:r>
              <a:endParaRPr lang="de-DE" sz="2000" i="1" dirty="0">
                <a:latin typeface="Calibri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69" y="1616"/>
              <a:ext cx="1542" cy="317"/>
              <a:chOff x="3969" y="1616"/>
              <a:chExt cx="1542" cy="317"/>
            </a:xfrm>
          </p:grpSpPr>
          <p:sp>
            <p:nvSpPr>
              <p:cNvPr id="256010" name="Oval 10"/>
              <p:cNvSpPr>
                <a:spLocks noChangeArrowheads="1"/>
              </p:cNvSpPr>
              <p:nvPr/>
            </p:nvSpPr>
            <p:spPr bwMode="auto">
              <a:xfrm>
                <a:off x="4785" y="1616"/>
                <a:ext cx="726" cy="317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de-DE" sz="1200" dirty="0">
                    <a:latin typeface="Calibri" pitchFamily="34" charset="0"/>
                  </a:rPr>
                  <a:t>Strukturierung</a:t>
                </a:r>
              </a:p>
            </p:txBody>
          </p:sp>
          <p:sp>
            <p:nvSpPr>
              <p:cNvPr id="256011" name="Oval 11"/>
              <p:cNvSpPr>
                <a:spLocks noChangeArrowheads="1"/>
              </p:cNvSpPr>
              <p:nvPr/>
            </p:nvSpPr>
            <p:spPr bwMode="auto">
              <a:xfrm>
                <a:off x="3969" y="1616"/>
                <a:ext cx="726" cy="31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200" dirty="0">
                    <a:latin typeface="Calibri" pitchFamily="34" charset="0"/>
                  </a:rPr>
                  <a:t>Aktivierung</a:t>
                </a:r>
                <a:r>
                  <a:rPr lang="de-DE" sz="1200" dirty="0"/>
                  <a:t>/</a:t>
                </a:r>
              </a:p>
              <a:p>
                <a:r>
                  <a:rPr lang="de-DE" sz="1200" dirty="0">
                    <a:latin typeface="Calibri" pitchFamily="34" charset="0"/>
                  </a:rPr>
                  <a:t>Elaboration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95288" y="1995488"/>
            <a:ext cx="7058025" cy="576262"/>
            <a:chOff x="249" y="1071"/>
            <a:chExt cx="4446" cy="363"/>
          </a:xfrm>
        </p:grpSpPr>
        <p:sp>
          <p:nvSpPr>
            <p:cNvPr id="256013" name="Text Box 13"/>
            <p:cNvSpPr txBox="1">
              <a:spLocks noChangeArrowheads="1"/>
            </p:cNvSpPr>
            <p:nvPr/>
          </p:nvSpPr>
          <p:spPr bwMode="auto">
            <a:xfrm>
              <a:off x="249" y="1071"/>
              <a:ext cx="4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Paraphrasierung</a:t>
              </a:r>
              <a:r>
                <a:rPr lang="de-DE" sz="2000" dirty="0">
                  <a:latin typeface="Calibri" pitchFamily="34" charset="0"/>
                </a:rPr>
                <a:t> / Fokussierung a. d. Zielzustand</a:t>
              </a:r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>
              <a:off x="3969" y="1117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5288" y="3151882"/>
            <a:ext cx="7058025" cy="565150"/>
            <a:chOff x="249" y="1985"/>
            <a:chExt cx="4446" cy="356"/>
          </a:xfrm>
        </p:grpSpPr>
        <p:sp>
          <p:nvSpPr>
            <p:cNvPr id="256016" name="Text Box 16"/>
            <p:cNvSpPr txBox="1">
              <a:spLocks noChangeArrowheads="1"/>
            </p:cNvSpPr>
            <p:nvPr/>
          </p:nvSpPr>
          <p:spPr bwMode="auto">
            <a:xfrm>
              <a:off x="249" y="1985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Elaboration</a:t>
              </a:r>
              <a:r>
                <a:rPr lang="de-DE" sz="2000" dirty="0">
                  <a:latin typeface="Calibri" pitchFamily="34" charset="0"/>
                </a:rPr>
                <a:t> von Unterzielen</a:t>
              </a:r>
            </a:p>
          </p:txBody>
        </p:sp>
        <p:sp>
          <p:nvSpPr>
            <p:cNvPr id="256017" name="Oval 17"/>
            <p:cNvSpPr>
              <a:spLocks noChangeArrowheads="1"/>
            </p:cNvSpPr>
            <p:nvPr/>
          </p:nvSpPr>
          <p:spPr bwMode="auto">
            <a:xfrm>
              <a:off x="3969" y="2024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5734" y="3717032"/>
            <a:ext cx="8353425" cy="568325"/>
            <a:chOff x="249" y="2528"/>
            <a:chExt cx="5262" cy="358"/>
          </a:xfrm>
        </p:grpSpPr>
        <p:sp>
          <p:nvSpPr>
            <p:cNvPr id="256019" name="Text Box 19"/>
            <p:cNvSpPr txBox="1">
              <a:spLocks noChangeArrowheads="1"/>
            </p:cNvSpPr>
            <p:nvPr/>
          </p:nvSpPr>
          <p:spPr bwMode="auto">
            <a:xfrm>
              <a:off x="249" y="2528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Aktivierung</a:t>
              </a:r>
              <a:r>
                <a:rPr lang="de-DE" sz="2000" dirty="0">
                  <a:latin typeface="Calibri" pitchFamily="34" charset="0"/>
                </a:rPr>
                <a:t> von Vorwissen</a:t>
              </a:r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3969" y="256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  <p:sp>
          <p:nvSpPr>
            <p:cNvPr id="256021" name="Oval 21"/>
            <p:cNvSpPr>
              <a:spLocks noChangeArrowheads="1"/>
            </p:cNvSpPr>
            <p:nvPr/>
          </p:nvSpPr>
          <p:spPr bwMode="auto">
            <a:xfrm>
              <a:off x="4785" y="2569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95288" y="4869160"/>
            <a:ext cx="8353425" cy="701675"/>
            <a:chOff x="249" y="3430"/>
            <a:chExt cx="5262" cy="442"/>
          </a:xfrm>
        </p:grpSpPr>
        <p:sp>
          <p:nvSpPr>
            <p:cNvPr id="256023" name="Text Box 23"/>
            <p:cNvSpPr txBox="1">
              <a:spLocks noChangeArrowheads="1"/>
            </p:cNvSpPr>
            <p:nvPr/>
          </p:nvSpPr>
          <p:spPr bwMode="auto">
            <a:xfrm>
              <a:off x="249" y="3430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Visualisierung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4" name="Oval 24"/>
            <p:cNvSpPr>
              <a:spLocks noChangeArrowheads="1"/>
            </p:cNvSpPr>
            <p:nvPr/>
          </p:nvSpPr>
          <p:spPr bwMode="auto">
            <a:xfrm>
              <a:off x="3969" y="3476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5" name="Oval 25"/>
            <p:cNvSpPr>
              <a:spLocks noChangeArrowheads="1"/>
            </p:cNvSpPr>
            <p:nvPr/>
          </p:nvSpPr>
          <p:spPr bwMode="auto">
            <a:xfrm>
              <a:off x="4785" y="3476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32247" y="5445376"/>
            <a:ext cx="8316913" cy="701675"/>
            <a:chOff x="272" y="3796"/>
            <a:chExt cx="5239" cy="442"/>
          </a:xfrm>
        </p:grpSpPr>
        <p:sp>
          <p:nvSpPr>
            <p:cNvPr id="256027" name="Text Box 27"/>
            <p:cNvSpPr txBox="1">
              <a:spLocks noChangeArrowheads="1"/>
            </p:cNvSpPr>
            <p:nvPr/>
          </p:nvSpPr>
          <p:spPr bwMode="auto">
            <a:xfrm>
              <a:off x="272" y="3796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Verifizierung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8" name="Oval 28"/>
            <p:cNvSpPr>
              <a:spLocks noChangeArrowheads="1"/>
            </p:cNvSpPr>
            <p:nvPr/>
          </p:nvSpPr>
          <p:spPr bwMode="auto">
            <a:xfrm>
              <a:off x="3968" y="3839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9" name="Oval 29"/>
            <p:cNvSpPr>
              <a:spLocks noChangeArrowheads="1"/>
            </p:cNvSpPr>
            <p:nvPr/>
          </p:nvSpPr>
          <p:spPr bwMode="auto">
            <a:xfrm>
              <a:off x="4785" y="383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sp>
        <p:nvSpPr>
          <p:cNvPr id="3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692696"/>
          <a:ext cx="4397474" cy="23267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7474"/>
              </a:tblGrid>
              <a:tr h="2035901"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1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Wir sollen mit den in der Aufgabenstellung genannten Materialien ein Modellexperiment  für eine Aluminium-Luft-Batterie entwickeln.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290843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Paraphrasierung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als erste Stufe der Durcharbeitung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1115616" y="2420888"/>
          <a:ext cx="4464496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Lest den Text noch einmal genau durch und schreibt  die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Materialien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auf, die Alex benutzen soll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763688" y="3717032"/>
          <a:ext cx="4392488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2488"/>
              </a:tblGrid>
              <a:tr h="2442592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Für das Modellexperiment stehen zur Verfügung: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Aluminiumfolie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Kochsalz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Wasser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Graphitelektrode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Becherglas / Bechergläser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Elektrokabel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kleiner Elektromotor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bgerundete rechteckige Legende 14"/>
          <p:cNvSpPr/>
          <p:nvPr/>
        </p:nvSpPr>
        <p:spPr>
          <a:xfrm>
            <a:off x="5660504" y="2852936"/>
            <a:ext cx="3240360" cy="1512168"/>
          </a:xfrm>
          <a:prstGeom prst="wedgeRoundRectCallout">
            <a:avLst>
              <a:gd name="adj1" fmla="val -103217"/>
              <a:gd name="adj2" fmla="val 843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Strukturierung &amp; Fokussierung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auf den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Ausgangszustand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73596" y="1248544"/>
          <a:ext cx="4762500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Erinnert euch, was ihr über Batterien gelernt habt.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Welche Bauelemente sind immer vorhanden und welche der Materialien können welche Funktion erfüllen?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Aktivierung von Vorwissen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3568" y="3195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Eine Batterie besteht aus Anode und Kathode, die durch ein elektrisch leitendes Medium verbunden sind.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Anode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gibt Elektronen an den äußeren Stromkreis ab, dafür kommt die Aluminiumfolie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Gegenpol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muss dann die Graphitelektrode sein. Als Stoff, der Elektronen aufnehmen kann, kommt hier der Sauerstoff aus der Luft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Als leitendes Medium (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Elektrolyt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) könnte eine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Kochsalzlösung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benutzt werden. </a:t>
                      </a:r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Abgerundete rechteckige Legende 14"/>
          <p:cNvSpPr/>
          <p:nvPr/>
        </p:nvSpPr>
        <p:spPr>
          <a:xfrm>
            <a:off x="5580112" y="2132856"/>
            <a:ext cx="3240360" cy="1512168"/>
          </a:xfrm>
          <a:prstGeom prst="wedgeRoundRectCallout">
            <a:avLst>
              <a:gd name="adj1" fmla="val -104545"/>
              <a:gd name="adj2" fmla="val 5396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Inhaltlicher Input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Wiederholung von Gelerntem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55576" y="1484784"/>
          <a:ext cx="4762500" cy="1508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4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Wie kann eure Modell-Batterie praktisch aussehen?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Macht eine Skizze zum Experiment.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755576" y="2996952"/>
          <a:ext cx="4762500" cy="36583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2839173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4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Skizze für den Aufbau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einer Aluminium-Luft-</a:t>
                      </a: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Batterie.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105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2771800" y="3212976"/>
            <a:ext cx="2592288" cy="2664296"/>
          </a:xfrm>
          <a:prstGeom prst="rect">
            <a:avLst/>
          </a:prstGeom>
          <a:noFill/>
        </p:spPr>
      </p:pic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Visualisierung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Visualisierung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39552" y="1268760"/>
          <a:ext cx="4762500" cy="23469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5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Jetzt habt ihr alles zusammen, um die gestellte Aufgabe beantworten zu können.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>Fasst 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eure Überlegungen zum Modell einer Aluminium-Luft-Batterie in drei oder vier Sätzen zusammen.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39552" y="3717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5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Unser Modellexperiment für die Aluminium-Luft-Batterie besteht aus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Becherglas mit Kochsalzlösung als Elektrolyt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Stück Aluminiumfolie als Anode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der Graphitelektrode mit Luftsauerstoff als Kathode.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beiden Pole werden im äußeren Stromkreis mit dem Elektromotor verbunden, den sie antreiben sollen.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Wenn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Sauerstoff an der Oberfläche der Graphitelektrode verbraucht ist, müssen wir mit einem Strohhalm Luft </a:t>
                      </a:r>
                      <a:r>
                        <a:rPr lang="de-DE" sz="1100" dirty="0" err="1">
                          <a:latin typeface="Arial"/>
                          <a:ea typeface="Times New Roman"/>
                          <a:cs typeface="Times New Roman"/>
                        </a:rPr>
                        <a:t>hineinpusten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5652120" y="4653136"/>
            <a:ext cx="1368152" cy="14061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Verifizierung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Verifizierung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Musterlösung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Ressourcen für </a:t>
            </a:r>
            <a:r>
              <a:rPr lang="de-DE" sz="2800" dirty="0" err="1" smtClean="0">
                <a:solidFill>
                  <a:schemeClr val="tx1"/>
                </a:solidFill>
                <a:latin typeface="Verdana" pitchFamily="34" charset="0"/>
              </a:rPr>
              <a:t>AmH</a:t>
            </a: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 auf Papier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82" name="Picture 2" descr="http://www.friedrich-verlag.de/data/98D78B27931D4AB5B9A694F83DD47AEC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1428750" cy="2019301"/>
          </a:xfrm>
          <a:prstGeom prst="rect">
            <a:avLst/>
          </a:prstGeom>
          <a:noFill/>
        </p:spPr>
      </p:pic>
      <p:pic>
        <p:nvPicPr>
          <p:cNvPr id="71684" name="Picture 4" descr="http://www.friedrich-verlag.de/data/7423913C9660498C8EDBC853FEE46524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2856"/>
            <a:ext cx="1428750" cy="2019301"/>
          </a:xfrm>
          <a:prstGeom prst="rect">
            <a:avLst/>
          </a:prstGeom>
          <a:noFill/>
        </p:spPr>
      </p:pic>
      <p:pic>
        <p:nvPicPr>
          <p:cNvPr id="71686" name="Picture 6" descr="http://www.friedrich-verlag.de/data/AEB1D1376D7A4FBFB599344265C9F148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138" y="2777851"/>
            <a:ext cx="1428750" cy="2019301"/>
          </a:xfrm>
          <a:prstGeom prst="rect">
            <a:avLst/>
          </a:prstGeom>
          <a:noFill/>
        </p:spPr>
      </p:pic>
      <p:pic>
        <p:nvPicPr>
          <p:cNvPr id="71688" name="Picture 8" descr="http://www.friedrich-verlag.de/data/2FC57CE5BC305BD1C8C8F8E83BC48156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429000"/>
            <a:ext cx="1428750" cy="20193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139952" y="1556792"/>
            <a:ext cx="46805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Friedrich Verlag: 4 Hefte jeweils mit CD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Siemens Stiftung Medien Portal: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Aufgaben zu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Experimento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10+“</a:t>
            </a: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Weitere Aufgaben siehe meine Webseite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AmH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Uebersichtsseite.html“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636912"/>
            <a:ext cx="1944216" cy="2749000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</a:rPr>
              <a:t>Das digitale Format</a:t>
            </a:r>
            <a:br>
              <a:rPr lang="de-DE" sz="2800" dirty="0" smtClean="0">
                <a:latin typeface="Verdana" pitchFamily="34" charset="0"/>
              </a:rPr>
            </a:br>
            <a:r>
              <a:rPr lang="de-DE" sz="2800" dirty="0" smtClean="0">
                <a:latin typeface="Verdana" pitchFamily="34" charset="0"/>
              </a:rPr>
              <a:t>Hilfen via </a:t>
            </a:r>
            <a:r>
              <a:rPr lang="de-DE" sz="2800" dirty="0" err="1" smtClean="0">
                <a:latin typeface="Verdana" pitchFamily="34" charset="0"/>
              </a:rPr>
              <a:t>Tablet</a:t>
            </a:r>
            <a:r>
              <a:rPr lang="de-DE" sz="2800" dirty="0" smtClean="0">
                <a:latin typeface="Verdana" pitchFamily="34" charset="0"/>
              </a:rPr>
              <a:t> oder Smartphone</a:t>
            </a:r>
            <a:r>
              <a:rPr lang="de-DE" sz="1600" dirty="0" smtClean="0">
                <a:latin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</a:rPr>
            </a:br>
            <a:endParaRPr lang="de-DE" sz="16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4283968" y="1916832"/>
            <a:ext cx="4283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auf Papier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auf einem Server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als Zugang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Entscheidung: mit 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ohne Hilfen (wie bei Papierform)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sukzessiver Download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Vergleich mit der Musterlösung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neu\Desktop\Dipol Wasser.jpg"/>
          <p:cNvPicPr>
            <a:picLocks noChangeAspect="1" noChangeArrowheads="1"/>
          </p:cNvPicPr>
          <p:nvPr/>
        </p:nvPicPr>
        <p:blipFill>
          <a:blip r:embed="rId3" cstate="print"/>
          <a:srcRect l="8027" t="6183" r="6883" b="8652"/>
          <a:stretch>
            <a:fillRect/>
          </a:stretch>
        </p:blipFill>
        <p:spPr bwMode="auto">
          <a:xfrm>
            <a:off x="971600" y="1916832"/>
            <a:ext cx="2951368" cy="4176464"/>
          </a:xfrm>
          <a:prstGeom prst="rect">
            <a:avLst/>
          </a:prstGeom>
          <a:noFill/>
          <a:ln>
            <a:solidFill>
              <a:srgbClr val="0808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Schritte zur eigenen Aufgabe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1484784"/>
            <a:ext cx="4283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entwerfen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entwickeln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Hilfetexte in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eintragen, speichern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-Dateien auf Server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hochladen (ftp)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Genaue Serveradresse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Musterlösung und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ersten Hilfe feststellen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generieren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in Aufgabenblatt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einfügen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44008" y="1484784"/>
          <a:ext cx="4004930" cy="1156716"/>
        </p:xfrm>
        <a:graphic>
          <a:graphicData uri="http://schemas.openxmlformats.org/drawingml/2006/table">
            <a:tbl>
              <a:tblPr/>
              <a:tblGrid>
                <a:gridCol w="2002465"/>
                <a:gridCol w="20024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*/*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1A 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Paraphrasierung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2H  Repertoire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klären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2A  aufzählen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  Vorwissen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aktivieren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I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nput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Rekapitulieren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4H  zur Skizze auffordern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4A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Musterskizze vorbereiten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5H  Aufforderung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zur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5A  Musterlösung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-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 descr="C:\Users\neu\Desktop\ant1_1843_mask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4860032" y="3010865"/>
            <a:ext cx="1584176" cy="2218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1587252" cy="1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clipartist.info/RSS/openclipart.org/2011/August/13-Saturday/server-229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708920"/>
            <a:ext cx="1117954" cy="1728192"/>
          </a:xfrm>
          <a:prstGeom prst="rect">
            <a:avLst/>
          </a:prstGeom>
          <a:noFill/>
        </p:spPr>
      </p:pic>
      <p:sp>
        <p:nvSpPr>
          <p:cNvPr id="12" name="Pfeil nach unten 11"/>
          <p:cNvSpPr/>
          <p:nvPr/>
        </p:nvSpPr>
        <p:spPr>
          <a:xfrm>
            <a:off x="5436096" y="2276872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3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 rot="16200000">
            <a:off x="6552220" y="30329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4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7452320" y="39330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5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6" name="Pfeil nach unten 15"/>
          <p:cNvSpPr/>
          <p:nvPr/>
        </p:nvSpPr>
        <p:spPr>
          <a:xfrm rot="16200000">
            <a:off x="3887924" y="1520788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2</a:t>
            </a:r>
            <a:endParaRPr lang="de-DE" b="1" dirty="0">
              <a:latin typeface="Calibri" pitchFamily="34" charset="0"/>
            </a:endParaRPr>
          </a:p>
        </p:txBody>
      </p:sp>
      <p:pic>
        <p:nvPicPr>
          <p:cNvPr id="4097" name="Picture 1" descr="C:\Users\neu\Desktop\ant1_1843_maske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2123728" y="0"/>
            <a:ext cx="4824536" cy="6755836"/>
          </a:xfrm>
          <a:prstGeom prst="rect">
            <a:avLst/>
          </a:prstGeom>
          <a:noFill/>
          <a:effectLst>
            <a:outerShdw blurRad="3810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Was wir zur Verfügung stellen</a:t>
            </a: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619672" y="1988840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 „fertige“ Aufgaben aufbereitet für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bzw. Smartphone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„leere“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 zum Eintragen der Hilfen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Links zu den Tools für die Bearbeitung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(QR-Producer, QR-Reader,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-Editor)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Schritt-für-Schritt-Anleitung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Kontakte: 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lutz.staeudel@gmail.com</a:t>
            </a: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jens@tiburski.de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Zum Schluss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547664" y="1408995"/>
            <a:ext cx="676875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Anleitung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für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optimiertes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 von der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 Zürich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(Link auf der Webseite zur Veranstaltung)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„Graphitelektrode“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zum selbst Ausprobieren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 Karte mit QR-Code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(aber auch mit „normalem“ Text)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8691"/>
          <a:stretch>
            <a:fillRect/>
          </a:stretch>
        </p:blipFill>
        <p:spPr bwMode="auto">
          <a:xfrm>
            <a:off x="6948264" y="1340768"/>
            <a:ext cx="1944216" cy="39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Verdana" pitchFamily="34" charset="0"/>
              </a:rPr>
              <a:t>Was Sie erwartet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24064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	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Einige Gedanken zur Bedeutung von Aufgaben und dazu, was gute Aufgaben ausmacht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als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selbstdifferen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-zierende Lernumgebung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Struktur einer Aufgabe und der dazu entwickelten Hilfen am Beispiel „Alu-Luft-Batterie“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neue Format mit digital bereitgestellten Hilfen für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oder Smartphone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Schritte zur eigenen Aufgabe 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Ressourcen für die Weiterarbeit</a:t>
            </a:r>
          </a:p>
          <a:p>
            <a:pPr>
              <a:buFontTx/>
              <a:buChar char="-"/>
            </a:pPr>
            <a:endParaRPr lang="de-DE" sz="2400" dirty="0" smtClean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871114" y="2780928"/>
            <a:ext cx="5653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  <a:latin typeface="Calibri" pitchFamily="34" charset="0"/>
              </a:rPr>
              <a:t>Vielen Dank für Ihr Interesse!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3792" y="114496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Was sich als Inhalt für (Lern-)Aufgaben 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besonders gut eignet: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1001774" y="2348880"/>
            <a:ext cx="7242634" cy="3424317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none" lIns="468000" tIns="324000" rIns="468000" bIns="324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Naturwissenschaftliches Arbeiten</a:t>
            </a:r>
          </a:p>
          <a:p>
            <a:pPr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Erkenntnisgewinnung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Reorganisation von Alltagswissen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begründetes Schlussfolgern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(Wechsel der Darstellungsform)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78492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Erfahrungen bei Entwicklung und Erprobung von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611560" y="2348880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Akzentuieren!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 der Lösung muss erkennbar 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Steuerung der Anforderung durch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Informationen im Aufgabenstamm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komplexe Aufgaben müssen von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Leistungsstarken ohne Hilfen lösbar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Quasi-Anwendungsaufgaben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Verknüpfung von maximal 2 „Prinzipien“ / Regeln / …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gemeinsame Bearbeitung von Vorteil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0" name="AutoShape 2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2" name="AutoShape 4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3" name="Picture 5" descr="C:\Users\lutz\Desktop\AmH_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94604" cy="3402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95536" y="1530350"/>
          <a:ext cx="83947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71660" y="1772816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nicht gelöst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71661" y="2514382"/>
            <a:ext cx="212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schwer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143669" y="3132257"/>
            <a:ext cx="212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gar nicht angestrengt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43668" y="3852337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Vorwissen ...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nicht 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geholfen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43668" y="4581128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 ... nicht hilfreich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489378" y="1764105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vollständig gelöst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7524328" y="2564904"/>
            <a:ext cx="1511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leicht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7633394" y="3140968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angestrengt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7668344" y="3924345"/>
            <a:ext cx="1439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geholfen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7740898" y="4581128"/>
            <a:ext cx="158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hilfreich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611560" y="-171400"/>
            <a:ext cx="7918648" cy="9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Empirische Befunde zu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  <a:r>
              <a:rPr lang="de-DE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de-D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301208"/>
            <a:ext cx="7416824" cy="10081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unterstützen …</a:t>
            </a:r>
            <a:b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1200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die Trennung von Lern- und Leistungssituationen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123975" y="2686025"/>
            <a:ext cx="6976417" cy="2543175"/>
            <a:chOff x="1123975" y="2686025"/>
            <a:chExt cx="6976417" cy="2543175"/>
          </a:xfrm>
        </p:grpSpPr>
        <p:sp>
          <p:nvSpPr>
            <p:cNvPr id="8" name="Textfeld 7"/>
            <p:cNvSpPr txBox="1"/>
            <p:nvPr/>
          </p:nvSpPr>
          <p:spPr>
            <a:xfrm>
              <a:off x="2843808" y="2762351"/>
              <a:ext cx="5256584" cy="2394841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288000" tIns="180000" bIns="180000" rtlCol="0">
              <a:spAutoFit/>
            </a:bodyPr>
            <a:lstStyle/>
            <a:p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„Wer sich subjektiv in einer </a:t>
              </a:r>
              <a:b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Leistungssituation wähnt, bemüht sich in erster Linie darum, Erfolge zu erzielen und Misserfolge zu vermeiden</a:t>
              </a:r>
              <a:r>
                <a:rPr lang="de-DE" sz="2000" dirty="0" smtClean="0"/>
                <a:t>.“</a:t>
              </a:r>
            </a:p>
            <a:p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Franz E. WEINERT (1930 - 2001)</a:t>
              </a:r>
              <a:endParaRPr lang="de-DE" sz="1400" dirty="0"/>
            </a:p>
          </p:txBody>
        </p:sp>
        <p:pic>
          <p:nvPicPr>
            <p:cNvPr id="4098" name="Picture 2" descr="http://www.psychologie.uni-heidelberg.de/willkomm/geschichte-entw/poster/images/fotos/weine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3975" y="2686025"/>
              <a:ext cx="1647825" cy="2543175"/>
            </a:xfrm>
            <a:prstGeom prst="rect">
              <a:avLst/>
            </a:prstGeom>
            <a:noFill/>
          </p:spPr>
        </p:pic>
      </p:grpSp>
      <p:sp>
        <p:nvSpPr>
          <p:cNvPr id="7" name="Textfeld 6"/>
          <p:cNvSpPr txBox="1"/>
          <p:nvPr/>
        </p:nvSpPr>
        <p:spPr>
          <a:xfrm>
            <a:off x="1691680" y="620688"/>
            <a:ext cx="3170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Ausgangspunkte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847725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7" name="Picture 3" descr="C:\Users\neu\Desktop\stäudel.de\images\sinu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6672"/>
            <a:ext cx="1293312" cy="116713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13" name="Gruppieren 12"/>
          <p:cNvGrpSpPr/>
          <p:nvPr/>
        </p:nvGrpSpPr>
        <p:grpSpPr>
          <a:xfrm>
            <a:off x="7523360" y="476672"/>
            <a:ext cx="865064" cy="1233428"/>
            <a:chOff x="7523360" y="476672"/>
            <a:chExt cx="865064" cy="1233428"/>
          </a:xfrm>
        </p:grpSpPr>
        <p:pic>
          <p:nvPicPr>
            <p:cNvPr id="10" name="Picture 4" descr="Log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3360" y="476672"/>
              <a:ext cx="865064" cy="865064"/>
            </a:xfrm>
            <a:prstGeom prst="rect">
              <a:avLst/>
            </a:prstGeom>
            <a:noFill/>
          </p:spPr>
        </p:pic>
        <p:sp>
          <p:nvSpPr>
            <p:cNvPr id="12" name="Textfeld 11"/>
            <p:cNvSpPr txBox="1"/>
            <p:nvPr/>
          </p:nvSpPr>
          <p:spPr>
            <a:xfrm>
              <a:off x="7609984" y="134076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DFG</a:t>
              </a:r>
              <a:endParaRPr lang="de-DE" sz="1800" dirty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71600" y="1825660"/>
            <a:ext cx="771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sowie</a:t>
            </a: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Ergebnisse der Lehr-Lern-Forschung, insbesondere: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Was macht gute Aufgaben aus? 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899592" y="1375023"/>
            <a:ext cx="76043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Kontext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heraus entwickelt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(vgl. Chemie / Physik / Biologie im Kontext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sowie die Konstruktion von PISA-Aufgaben)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eher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als geschlossen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(kann sich auf Ergebnisse beziehen wie auch auf die Lösungswege)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selbstdifferenzierend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(spricht unterschiedliche Fähigkeitsniveaus; kann mit unterschiedlicher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fachlicher Vertiefung gelöst werden – oder mit angebotenen Hilfen)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Kooperation und Kommunikation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(weitgehend unabhängig von der konkreten Aufgabe;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 eine Frage der Formulierung)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aktiviert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Vorwissen / ist kognitiv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herausfordernd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 Fragestellungen lösbar wenn Hilfen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angeboten werden)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288" y="692150"/>
            <a:ext cx="6923088" cy="13716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als selbstdifferenzierendes Format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71177" y="2314034"/>
            <a:ext cx="7201223" cy="28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Komplexität erhalten 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Gegensatz zur Fragmentierung der Inhalte im fragend-entwickelnden Unterrichtsgespräch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Herausfordernde Ziele setzen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Unterschied zu einer Orientierung an einem angenommenen mittleren Leistungsvermögen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„Adaptive“ Lernsituation gestalten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Nutzung der Hilfen nach individuellem Bedarf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b="65926"/>
          <a:stretch>
            <a:fillRect/>
          </a:stretch>
        </p:blipFill>
        <p:spPr bwMode="auto">
          <a:xfrm>
            <a:off x="1835696" y="1340768"/>
            <a:ext cx="556291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feil nach unten 7"/>
          <p:cNvSpPr/>
          <p:nvPr/>
        </p:nvSpPr>
        <p:spPr>
          <a:xfrm>
            <a:off x="1835696" y="3489857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732240" y="3501008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059832" y="3501008"/>
            <a:ext cx="299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kann Ausgangspunkt für ganz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verschiedene Aufgaben  sein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5576" y="4149080"/>
            <a:ext cx="2448272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Modellexperiment wird vorgestellt,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es, den chemischen Mechanismus zu entschlüsseln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940152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Konstruktion eines Batterie-Modells mit gegebenen „Zutaten“, ggf. analog zu einer anderen Batterie </a:t>
            </a:r>
            <a:endParaRPr lang="de-DE" sz="18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75856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eigenständige Konstruktion eines Batterie-Modells auf Basis des Vorwissens aus dem Unterricht</a:t>
            </a:r>
            <a:endParaRPr lang="de-DE" sz="1800" dirty="0"/>
          </a:p>
        </p:txBody>
      </p:sp>
      <p:sp>
        <p:nvSpPr>
          <p:cNvPr id="15" name="Abgerundete rechteckige Legende 14"/>
          <p:cNvSpPr/>
          <p:nvPr/>
        </p:nvSpPr>
        <p:spPr>
          <a:xfrm>
            <a:off x="5796136" y="116632"/>
            <a:ext cx="3240360" cy="1512168"/>
          </a:xfrm>
          <a:prstGeom prst="wedgeRoundRectCallout">
            <a:avLst>
              <a:gd name="adj1" fmla="val -38942"/>
              <a:gd name="adj2" fmla="val 9165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Ein Kontext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7" y="1628800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Nach den Sommerferien kommt Alex mit einem Computer-</a:t>
            </a:r>
            <a:r>
              <a:rPr lang="de-DE" sz="1800" dirty="0" err="1" smtClean="0">
                <a:latin typeface="Calibri" pitchFamily="34" charset="0"/>
              </a:rPr>
              <a:t>ausdruck</a:t>
            </a:r>
            <a:r>
              <a:rPr lang="de-DE" sz="1800" dirty="0" smtClean="0">
                <a:latin typeface="Calibri" pitchFamily="34" charset="0"/>
              </a:rPr>
              <a:t> in die Schule.</a:t>
            </a:r>
          </a:p>
          <a:p>
            <a:r>
              <a:rPr lang="de-DE" sz="1800" dirty="0" smtClean="0">
                <a:latin typeface="Calibri" pitchFamily="34" charset="0"/>
              </a:rPr>
              <a:t>„Kann das denn stimmen“, fragt er seinen Chemielehrer, „dass ein Auto mit Aluminium angetrieben werden kann, und noch dazu über so weite Strecken?“</a:t>
            </a:r>
          </a:p>
          <a:p>
            <a:r>
              <a:rPr lang="de-DE" sz="1800" dirty="0" smtClean="0">
                <a:latin typeface="Calibri" pitchFamily="34" charset="0"/>
              </a:rPr>
              <a:t>„Eigentlich hättest Du das selbst klären können“ bekommt er zur Antwort. „Fast alles was Du dazu brauchst gibt es doch bei Euch zu Hause in der Küche – ausgenommen den kleinen Motor hier.“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Dabei holt Alex‘  Lehrer eine Rolle Alufolie, ein Gefäß mit Koch-salz, eine Spritzflasche mit Wasser und eine Graphitelektrode aus der Sammlung. „Wo Bechergläser und Elektrokabel sind weißt Du ja selbst.“ </a:t>
            </a:r>
          </a:p>
          <a:p>
            <a:r>
              <a:rPr lang="de-DE" sz="1800" dirty="0" smtClean="0">
                <a:latin typeface="Calibri" pitchFamily="34" charset="0"/>
              </a:rPr>
              <a:t>Alex ist erst etwas irritiert, dann fängt er aber an, seine eigene Aluminium-Luft-Batterie zu planen, und schließlich läuft sogar der kleine Motor, den er angeschlossen hat.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948264" y="1628800"/>
            <a:ext cx="2016224" cy="3600400"/>
          </a:xfrm>
          <a:prstGeom prst="wedgeRoundRectCallout">
            <a:avLst>
              <a:gd name="adj1" fmla="val -66890"/>
              <a:gd name="adj2" fmla="val -1513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Kontextstory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enthält mehr oder weniger lösungs-relevante Informationen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Eure Aufgabe</a:t>
            </a:r>
          </a:p>
          <a:p>
            <a:r>
              <a:rPr lang="de-DE" sz="1800" dirty="0" smtClean="0">
                <a:latin typeface="Calibri" pitchFamily="34" charset="0"/>
              </a:rPr>
              <a:t>Wie kann eine Aluminium-Luft-Batterie im Modell aussehen?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60207"/>
              <a:gd name="adj2" fmla="val 929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Grafik 9" descr="C:\Users\neu\Downloads\qrcode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133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C:\Users\neu\Downloads\qrco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3681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27584" y="292494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Ihr könnt versuchen, die Aufgabe ohne Benutzung 	der angebotenen Hilfen zu lösen.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	Wenn ihr fertig seid, dann vergleicht euer Ergebnis mit 	der Musterlösung.  </a:t>
            </a:r>
          </a:p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Dazu folgt ihr dem QR-Code links.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Wenn ihr die Hilfen zur Lösung der Aufgabe nutzen </a:t>
            </a:r>
          </a:p>
          <a:p>
            <a:r>
              <a:rPr lang="de-DE" sz="1800" dirty="0" smtClean="0">
                <a:latin typeface="Calibri" pitchFamily="34" charset="0"/>
              </a:rPr>
              <a:t>wollt, dann folgt dem QR-Code rechts.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Erklärt euch zuerst gegenseitig die Aufgabe noch </a:t>
            </a:r>
          </a:p>
          <a:p>
            <a:r>
              <a:rPr lang="de-DE" sz="1800" dirty="0" smtClean="0">
                <a:latin typeface="Calibri" pitchFamily="34" charset="0"/>
              </a:rPr>
              <a:t>einmal in euren eigenen Worten. Klärt dabei, wie ihr die Aufgabe verstanden habt und was euch noch unklar ist.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GDCh, 11.09.2014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mit den Hilfen gegebenen Impulse und inhaltlichen Hinweise folgen im Großen und Ganzen dem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Vorgehen beim fragend-entwickelnden Unterrichtsgespräch.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1640" y="3386316"/>
            <a:ext cx="6696744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im Unterschied zum Dialog die Hilfen nur in einer einzigen sprachlichen Form dargeboten werden können, lohnt es sich, sie jeweils auf ihre spezifische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Absicht bzw. Wirkung – bezogen auf die Aufgabenbearbeitung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zu charakterisieren und zu präzisieren.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894</Words>
  <Application>Microsoft Office PowerPoint</Application>
  <PresentationFormat>Bildschirmpräsentation (4:3)</PresentationFormat>
  <Paragraphs>242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Standarddesign</vt:lpstr>
      <vt:lpstr>Aufgaben mit gestuften Hilfen via Tablet oder Smartphone</vt:lpstr>
      <vt:lpstr>Was Sie erwartet</vt:lpstr>
      <vt:lpstr>Aufgaben unterstützen … … die Trennung von Lern- und Leistungssituationen</vt:lpstr>
      <vt:lpstr>Was macht gute Aufgaben aus? </vt:lpstr>
      <vt:lpstr>Aufgaben mit gestuften Hilfen als selbstdifferenzierendes Format</vt:lpstr>
      <vt:lpstr>Mit  Aluminium fahren?</vt:lpstr>
      <vt:lpstr>Mit  Aluminium fahren?</vt:lpstr>
      <vt:lpstr>Mit  Aluminium fahren?</vt:lpstr>
      <vt:lpstr>Die Konstruktion der Hilfen</vt:lpstr>
      <vt:lpstr>Systematik inhaltlicher und lernstrategischer Lernhilfen</vt:lpstr>
      <vt:lpstr>Folie 11</vt:lpstr>
      <vt:lpstr>Folie 12</vt:lpstr>
      <vt:lpstr>Folie 13</vt:lpstr>
      <vt:lpstr>Folie 14</vt:lpstr>
      <vt:lpstr>Ressourcen für AmH auf Papier </vt:lpstr>
      <vt:lpstr>Das digitale Format Hilfen via Tablet oder Smartphone </vt:lpstr>
      <vt:lpstr>7 Schritte zur eigenen Aufgabe</vt:lpstr>
      <vt:lpstr>Was wir zur Verfügung stellen  </vt:lpstr>
      <vt:lpstr>Zum Schluss</vt:lpstr>
      <vt:lpstr>Die Konstruktion der Hilfen</vt:lpstr>
      <vt:lpstr>Was sich als Inhalt für (Lern-)Aufgaben  besonders gut eignet:</vt:lpstr>
      <vt:lpstr>Erfahrungen bei Entwicklung und Erprobung von „Aufgaben mit gestuften Hilfen“</vt:lpstr>
      <vt:lpstr>Empirische Befunde zu „Aufgaben mit gestuften Hilfen“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Aufgaben mit gestuften Hilfen im naturwissenschaftlichen  Unterricht</dc:title>
  <dc:creator>lutz</dc:creator>
  <cp:lastModifiedBy>LS</cp:lastModifiedBy>
  <cp:revision>69</cp:revision>
  <cp:lastPrinted>2003-01-21T20:18:27Z</cp:lastPrinted>
  <dcterms:created xsi:type="dcterms:W3CDTF">2001-10-21T10:59:44Z</dcterms:created>
  <dcterms:modified xsi:type="dcterms:W3CDTF">2014-09-11T08:57:22Z</dcterms:modified>
</cp:coreProperties>
</file>